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9" r:id="rId6"/>
    <p:sldId id="261" r:id="rId7"/>
    <p:sldId id="266" r:id="rId8"/>
    <p:sldId id="270" r:id="rId9"/>
    <p:sldId id="262" r:id="rId10"/>
    <p:sldId id="267" r:id="rId11"/>
    <p:sldId id="272" r:id="rId12"/>
    <p:sldId id="271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FB8"/>
    <a:srgbClr val="B48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10"/>
    <p:restoredTop sz="84109"/>
  </p:normalViewPr>
  <p:slideViewPr>
    <p:cSldViewPr snapToGrid="0" snapToObjects="1">
      <p:cViewPr>
        <p:scale>
          <a:sx n="120" d="100"/>
          <a:sy n="120" d="100"/>
        </p:scale>
        <p:origin x="6936" y="2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96BC3-7121-AC42-9DE1-8362FB2E1243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7F32B-3498-1E4E-9E48-3745780E5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13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F32B-3498-1E4E-9E48-3745780E51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7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sempreinter.com</a:t>
            </a:r>
            <a:r>
              <a:rPr lang="en-US" dirty="0"/>
              <a:t>/2018/06/12/sempreinter-coms-player-of-the-year-for-the-2017-2018-season-is/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F32B-3498-1E4E-9E48-3745780E51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2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-&gt; Markov Model of possession sequences</a:t>
            </a:r>
          </a:p>
          <a:p>
            <a:endParaRPr lang="en-US" dirty="0"/>
          </a:p>
          <a:p>
            <a:r>
              <a:rPr lang="en-US" dirty="0"/>
              <a:t>As the ball is moving with a position sequence, it’s transitioning between transient states across the pitch.</a:t>
            </a:r>
          </a:p>
          <a:p>
            <a:endParaRPr lang="en-US" dirty="0"/>
          </a:p>
          <a:p>
            <a:r>
              <a:rPr lang="en-US" dirty="0"/>
              <a:t>Reach an absorbing state if you either score or lose possession.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F32B-3498-1E4E-9E48-3745780E51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= dribble, cross, pass.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F32B-3498-1E4E-9E48-3745780E51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17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F32B-3498-1E4E-9E48-3745780E51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34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F32B-3498-1E4E-9E48-3745780E51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48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F32B-3498-1E4E-9E48-3745780E51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Throwback to the Walter Samuel &amp; Lucio partnership under Treble winning Mourinho.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F32B-3498-1E4E-9E48-3745780E51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1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www.serpentsofmadonnina.com</a:t>
            </a:r>
            <a:r>
              <a:rPr lang="en-US" dirty="0"/>
              <a:t>/2018/8/5/17634110/the-dream-pairing-for-inter-milans-defense-milan-skriniar-joao-miranda-stefan-de-vrij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7F32B-3498-1E4E-9E48-3745780E51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6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C359-35E6-394D-83D1-BA43FE0D8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B06D0-C1C8-8A4C-A6F7-CC90EDB2B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CB343-3C1C-294F-A782-756A936F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5336-1AF4-E340-92FE-7F0F73E7D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61797-D572-504E-A3BF-DA8E1FA7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8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925EB-3867-2640-9171-A05C70C04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02963-2549-A84C-8225-23955E168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7581C-E429-E342-A56C-E078B729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C5AAB-883E-0F41-B6E3-D4962261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C2B9B-11E2-4849-BB3A-7CA0DF77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2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7CDC5-44BE-1A46-BBD1-3B3BD826C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095B7-26C6-F04D-862A-72A3F771FC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61202-A06C-EF46-831E-3F74210F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F0876-2F28-4B48-8D11-1330433B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896C-E06F-5848-A1BC-13C420E7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4616-EC57-E348-8109-6DF1E8D2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242F-B0DA-7C46-8C0F-26757917C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E2053-C16D-2D43-AE2A-3FDDAE45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B9CE6-E251-464C-AE2F-53CA8D24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B7B8-1395-0941-AC17-C331B4E3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3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3E5B-EFC9-8549-ADE3-9396A7EB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ED0DB-7DC8-6E46-AC50-D3C0A4AB6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D391E-EDBA-9A4E-9CAB-C2D01030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2D3A7-479A-7943-9A5A-6E646E6E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B0035-32A5-1B4B-B3F9-F06827C6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42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9639-F982-084A-9AFA-6BA028E0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4445-E950-DD4A-88D2-3344C3407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380B3-BC12-7340-8055-BC80024B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50AD8-65AF-AF47-88A3-333C0DE28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6DA8C-AC16-ED4A-BCE6-E889B075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6B047-27C4-264D-8269-9C82A760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6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0302-62BE-3E45-BD8F-C21AD8C2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44BE2-ADF9-874E-B46E-D9D5DEEE4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60DED-610F-CF42-A70A-5B2B4D0C5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23588-4314-6B41-91FD-AD3E09E1B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BE35C-5AAF-2E4A-A022-743D4A304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ED042-7230-864D-8311-813A2E5FE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2190C-CFA0-4B42-886F-5262D3D2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5C4663-8AE2-6147-AAE7-DA2A8449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1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2A8D-51B4-DF47-A68E-9459C1AD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0B38E-AA4F-D042-9969-FA563E9C7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471B5-B36F-E64E-8FE3-DA73607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9986A-316F-9C45-9A7A-90562A47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4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2F7387-DF95-B64F-9003-8B29551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48F75-EA48-6A4E-AE18-24E3A79F5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B0334-D514-F644-B93C-C391BA70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5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827C-9F38-734F-83A4-089C17DE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ADED3-E72D-EA4C-A235-81AF4C040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FEA13-37F1-C246-A470-773EFE10C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52D50-24B3-5F43-8A21-C7FBE869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98C53-8623-7A4E-A447-1122021F4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3757C-F56F-7A4E-9B82-643CF921C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F9BF-419C-F046-99A9-EF660D6DF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8A2DB-45ED-064E-BD82-181E409BC1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015B8-78F2-A941-9652-CAD3C814D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C0975-BC59-7D45-B2CD-91E4D826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45B82-6BDE-5845-9D19-534AB160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C824F-4998-9043-82F4-E95DD5DA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15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B067A1-F49F-154E-8307-D0DEC921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18270-B2CE-0B4A-A078-9FD1B211A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99162-1472-3F49-B2F4-34F002014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01400-2E71-F24C-BCC1-8DC0490041C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6C04C-40B0-C742-B4EA-01EFBE816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09B02-CD9B-AD4D-B000-87C16D64C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BC430-D730-5441-B966-126926C6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2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4.svg"/><Relationship Id="rId9" Type="http://schemas.openxmlformats.org/officeDocument/2006/relationships/image" Target="../media/image13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7C83625-3D01-DC45-A85F-F8D5A78BD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5" y="604440"/>
            <a:ext cx="7988968" cy="4108768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7B9838C3-5F41-D346-82FA-3725EE0E3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463" y="-205481"/>
            <a:ext cx="1891660" cy="528280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6EFFE0E-FDC1-C849-8648-F7D8619DD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95" y="4713208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500" b="1" dirty="0">
                <a:latin typeface="Alegreya San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2017/18 End of Season Player Performance Review</a:t>
            </a:r>
          </a:p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Science Group</a:t>
            </a:r>
          </a:p>
          <a:p>
            <a:pPr algn="l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Ashish, Christian, Giacomo, Ollie, Viktor</a:t>
            </a:r>
          </a:p>
          <a:p>
            <a:pPr algn="l"/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</a:t>
            </a:r>
            <a:r>
              <a:rPr lang="en-US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firstname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}@</a:t>
            </a:r>
            <a:r>
              <a:rPr lang="en-US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inter.it</a:t>
            </a: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F00330C-50F4-E441-AACA-D88BDF0A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463" y="2825258"/>
            <a:ext cx="1891660" cy="52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, map&#10;&#10;Description automatically generated">
            <a:extLst>
              <a:ext uri="{FF2B5EF4-FFF2-40B4-BE49-F238E27FC236}">
                <a16:creationId xmlns:a16="http://schemas.microsoft.com/office/drawing/2014/main" id="{138F4720-83FB-E945-A81E-CB75B6453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78" y="1564881"/>
            <a:ext cx="5262562" cy="526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10538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Defenders that can (and can’t) defend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CF1179B-BA2E-074B-A654-632B51101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405" y="1595437"/>
            <a:ext cx="5262563" cy="52625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36DB5F-68F6-4A4F-823C-F53F82468DBC}"/>
              </a:ext>
            </a:extLst>
          </p:cNvPr>
          <p:cNvSpPr txBox="1"/>
          <p:nvPr/>
        </p:nvSpPr>
        <p:spPr>
          <a:xfrm>
            <a:off x="6243361" y="1841671"/>
            <a:ext cx="57678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centre halves are exceptional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one-on-one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defenders Vs dribble.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Complement each other’s weaknesses: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Škriniar takes chances to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intercept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ball but has ability to recover if his initial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pressure fails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Miranda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aerially dominant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back, the master of applying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physical pressure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clearing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rather than diving 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Škriniar also offers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offensive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threat – both on the ground and in the air.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Artist-Tank partnership.</a:t>
            </a:r>
          </a:p>
        </p:txBody>
      </p:sp>
    </p:spTree>
    <p:extLst>
      <p:ext uri="{BB962C8B-B14F-4D97-AF65-F5344CB8AC3E}">
        <p14:creationId xmlns:p14="http://schemas.microsoft.com/office/powerpoint/2010/main" val="373335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10538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Defenders that can (and can’t) defend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0CF1179B-BA2E-074B-A654-632B51101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5405" y="1595437"/>
            <a:ext cx="5262563" cy="5262563"/>
          </a:xfrm>
          <a:prstGeom prst="rect">
            <a:avLst/>
          </a:prstGeom>
        </p:spPr>
      </p:pic>
      <p:pic>
        <p:nvPicPr>
          <p:cNvPr id="4" name="Picture 3" descr="A group of people playing football on a field&#10;&#10;Description automatically generated">
            <a:extLst>
              <a:ext uri="{FF2B5EF4-FFF2-40B4-BE49-F238E27FC236}">
                <a16:creationId xmlns:a16="http://schemas.microsoft.com/office/drawing/2014/main" id="{3185D6AF-F2D6-2841-9CD3-1D8DE4E83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361" y="1564880"/>
            <a:ext cx="5901000" cy="5230261"/>
          </a:xfrm>
          <a:prstGeom prst="rect">
            <a:avLst/>
          </a:prstGeom>
        </p:spPr>
      </p:pic>
      <p:pic>
        <p:nvPicPr>
          <p:cNvPr id="11" name="Picture 10" descr="Diagram, map&#10;&#10;Description automatically generated">
            <a:extLst>
              <a:ext uri="{FF2B5EF4-FFF2-40B4-BE49-F238E27FC236}">
                <a16:creationId xmlns:a16="http://schemas.microsoft.com/office/drawing/2014/main" id="{E7FED4AC-EC60-AF49-9130-4D31E9C3A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78" y="1564881"/>
            <a:ext cx="526256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75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, map&#10;&#10;Description automatically generated">
            <a:extLst>
              <a:ext uri="{FF2B5EF4-FFF2-40B4-BE49-F238E27FC236}">
                <a16:creationId xmlns:a16="http://schemas.microsoft.com/office/drawing/2014/main" id="{8B367D70-7562-4947-85A6-27D3A583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78" y="1564881"/>
            <a:ext cx="5262562" cy="526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10538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Defenders that can (and can’t) defend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9C4EEAB-09BF-A143-991C-2650159BF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899" y="1564880"/>
            <a:ext cx="5262563" cy="52625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5BC1D0-46E1-124E-9FB2-8B4882DB2E85}"/>
              </a:ext>
            </a:extLst>
          </p:cNvPr>
          <p:cNvSpPr/>
          <p:nvPr/>
        </p:nvSpPr>
        <p:spPr>
          <a:xfrm>
            <a:off x="499729" y="1579223"/>
            <a:ext cx="5448911" cy="5233875"/>
          </a:xfrm>
          <a:prstGeom prst="rect">
            <a:avLst/>
          </a:prstGeom>
          <a:solidFill>
            <a:srgbClr val="FFFFFF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8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6203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Links to Fitness Group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B4EA1-1522-D747-8213-E8AC11938DDB}"/>
              </a:ext>
            </a:extLst>
          </p:cNvPr>
          <p:cNvSpPr txBox="1"/>
          <p:nvPr/>
        </p:nvSpPr>
        <p:spPr>
          <a:xfrm>
            <a:off x="399427" y="2935224"/>
            <a:ext cx="11393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On-the-ball events only provide half the story: direct off-the-ball context</a:t>
            </a:r>
          </a:p>
          <a:p>
            <a:pPr algn="ctr"/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technical player attributes with physical: more CL games, more energy</a:t>
            </a:r>
          </a:p>
          <a:p>
            <a:pPr algn="ctr"/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years on… Are we happy with our left backs?</a:t>
            </a:r>
          </a:p>
        </p:txBody>
      </p:sp>
    </p:spTree>
    <p:extLst>
      <p:ext uri="{BB962C8B-B14F-4D97-AF65-F5344CB8AC3E}">
        <p14:creationId xmlns:p14="http://schemas.microsoft.com/office/powerpoint/2010/main" val="161757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Next steps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517FE-9FC7-1645-AAA3-4576B1E161FD}"/>
              </a:ext>
            </a:extLst>
          </p:cNvPr>
          <p:cNvSpPr txBox="1"/>
          <p:nvPr/>
        </p:nvSpPr>
        <p:spPr>
          <a:xfrm>
            <a:off x="399427" y="2935224"/>
            <a:ext cx="11393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 for left and right back first team replacement candidates</a:t>
            </a:r>
          </a:p>
          <a:p>
            <a:pPr algn="ctr"/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Expand the range of metrics to cover a broader range of positions</a:t>
            </a:r>
          </a:p>
          <a:p>
            <a:pPr algn="ctr"/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with a realistic budget and simulate adding strength in depth in collaboration with the Team and Fitness groups (using Transfermarkt values)</a:t>
            </a:r>
          </a:p>
        </p:txBody>
      </p:sp>
    </p:spTree>
    <p:extLst>
      <p:ext uri="{BB962C8B-B14F-4D97-AF65-F5344CB8AC3E}">
        <p14:creationId xmlns:p14="http://schemas.microsoft.com/office/powerpoint/2010/main" val="167475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32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Motivation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1A722-88E9-D346-828E-7B138B879E8F}"/>
              </a:ext>
            </a:extLst>
          </p:cNvPr>
          <p:cNvSpPr txBox="1"/>
          <p:nvPr/>
        </p:nvSpPr>
        <p:spPr>
          <a:xfrm>
            <a:off x="686078" y="1774042"/>
            <a:ext cx="113108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Performance group highlighted overall strengths and weaknesses.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Player Performance group takes a data-driven approach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 high and poor performing players within the Inter squad;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 transfer targets in all positions that enables Inter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Mitigate key asset losses;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Strengthen positions of vulnerability;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depth to the squad following Champions League qualification.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actions last year: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Fended off €45m interest from Manchester United for Perišić;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Added Škriniar at CB for €34m and Dalbert at LB for €21m;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One-year loan for Cancelo at RB, with option to buy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triggered.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37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9256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Competition: on and off the pitch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9B6FC3-8F8D-AE49-AE82-44A0D3E72DB0}"/>
              </a:ext>
            </a:extLst>
          </p:cNvPr>
          <p:cNvSpPr txBox="1"/>
          <p:nvPr/>
        </p:nvSpPr>
        <p:spPr>
          <a:xfrm>
            <a:off x="686079" y="1774042"/>
            <a:ext cx="80053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Since 2014, Barcelona’s net spend of €450m is 3x that of Champions League winners Liverpool.</a:t>
            </a:r>
          </a:p>
          <a:p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 to find competitive edge in data-driven football recruitment: complex invasion game with game-changing actions happening off the ball.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Combine Inter KPIs that suit our style of play with a systematic framework to value player actions.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Expected threat (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xT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provides an intuitive way of valuing on-the-ball actions that move the game into a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increased goal likelihood.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A person in a match&#10;&#10;Description automatically generated">
            <a:extLst>
              <a:ext uri="{FF2B5EF4-FFF2-40B4-BE49-F238E27FC236}">
                <a16:creationId xmlns:a16="http://schemas.microsoft.com/office/drawing/2014/main" id="{347C9988-A6C0-5E43-A458-733020661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469" y="1556756"/>
            <a:ext cx="3500531" cy="2811333"/>
          </a:xfrm>
          <a:prstGeom prst="rect">
            <a:avLst/>
          </a:prstGeom>
        </p:spPr>
      </p:pic>
      <p:pic>
        <p:nvPicPr>
          <p:cNvPr id="8" name="Picture 7" descr="A person using a computer&#10;&#10;Description automatically generated">
            <a:extLst>
              <a:ext uri="{FF2B5EF4-FFF2-40B4-BE49-F238E27FC236}">
                <a16:creationId xmlns:a16="http://schemas.microsoft.com/office/drawing/2014/main" id="{045C3FAF-474F-FE4C-8A8F-01C59C282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676" y="4083125"/>
            <a:ext cx="3449324" cy="27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5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5872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Expected Threat (xT)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98580-B6FB-1140-8881-85C82190DB97}"/>
              </a:ext>
            </a:extLst>
          </p:cNvPr>
          <p:cNvSpPr txBox="1"/>
          <p:nvPr/>
        </p:nvSpPr>
        <p:spPr>
          <a:xfrm>
            <a:off x="356894" y="1774042"/>
            <a:ext cx="115059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xT?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Rewards individual player actions in buildup play – not just goals / assists.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Rewards actions independent of the end outcome of the possession (each action is assigned a score in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isolation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Rewards moving the ball not just into high-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shooting positions, but also into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threatening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positions that can in turn lead to high-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shooting positions with high likelihood.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solidFill>
                  <a:srgbClr val="222222"/>
                </a:solidFill>
                <a:latin typeface="Open Sans" panose="020B0606030504020204" pitchFamily="34" charset="0"/>
              </a:rPr>
              <a:t>How it works:</a:t>
            </a:r>
            <a:endParaRPr lang="en-US" sz="2400" b="1" dirty="0">
              <a:solidFill>
                <a:srgbClr val="222222"/>
              </a:solidFill>
              <a:latin typeface="Open Sans" panose="020B0606030504020204"/>
            </a:endParaRPr>
          </a:p>
          <a:p>
            <a:pPr marL="723900" indent="-274638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Open Sans" panose="020B0606030504020204"/>
              </a:rPr>
              <a:t>Assign xT values to pitch </a:t>
            </a:r>
            <a:r>
              <a:rPr lang="en-US" sz="2400" b="1" dirty="0">
                <a:solidFill>
                  <a:srgbClr val="222222"/>
                </a:solidFill>
                <a:latin typeface="Open Sans" panose="020B0606030504020204"/>
              </a:rPr>
              <a:t>zones</a:t>
            </a:r>
            <a:r>
              <a:rPr lang="en-US" sz="2400" dirty="0">
                <a:solidFill>
                  <a:srgbClr val="222222"/>
                </a:solidFill>
                <a:latin typeface="Open Sans" panose="020B0606030504020204"/>
              </a:rPr>
              <a:t> that reflect threat (in terms of goals) of either successfully shooting or successfully moving at that location.</a:t>
            </a:r>
          </a:p>
          <a:p>
            <a:pPr marL="723900" indent="-274638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Open Sans" panose="020B0606030504020204"/>
              </a:rPr>
              <a:t>Value action of a player moving the ball by computing the </a:t>
            </a:r>
            <a:r>
              <a:rPr lang="en-US" sz="2400" b="1" dirty="0">
                <a:solidFill>
                  <a:srgbClr val="222222"/>
                </a:solidFill>
                <a:latin typeface="Open Sans" panose="020B0606030504020204"/>
              </a:rPr>
              <a:t>difference in xT </a:t>
            </a:r>
            <a:r>
              <a:rPr lang="en-US" sz="2400" dirty="0">
                <a:solidFill>
                  <a:srgbClr val="222222"/>
                </a:solidFill>
                <a:latin typeface="Open Sans" panose="020B0606030504020204"/>
              </a:rPr>
              <a:t>between the start and end locations.</a:t>
            </a:r>
            <a:endParaRPr lang="en-US" sz="2400" b="1" dirty="0"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6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9554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From Club Performance to Players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DB58B-76A4-BE4E-A49A-7F06B78C5FBB}"/>
              </a:ext>
            </a:extLst>
          </p:cNvPr>
          <p:cNvSpPr txBox="1"/>
          <p:nvPr/>
        </p:nvSpPr>
        <p:spPr>
          <a:xfrm>
            <a:off x="553277" y="2935224"/>
            <a:ext cx="11393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focus our threat down both flanks and create chances through crosses</a:t>
            </a:r>
          </a:p>
          <a:p>
            <a:pPr algn="ctr"/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Opponents deviate from their usual strategy to target our left back</a:t>
            </a:r>
          </a:p>
        </p:txBody>
      </p:sp>
    </p:spTree>
    <p:extLst>
      <p:ext uri="{BB962C8B-B14F-4D97-AF65-F5344CB8AC3E}">
        <p14:creationId xmlns:p14="http://schemas.microsoft.com/office/powerpoint/2010/main" val="174695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9023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World class dribbling &amp; crossing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B2F3E-65AB-B74B-ACED-D4BCD55B931D}"/>
              </a:ext>
            </a:extLst>
          </p:cNvPr>
          <p:cNvSpPr txBox="1"/>
          <p:nvPr/>
        </p:nvSpPr>
        <p:spPr>
          <a:xfrm>
            <a:off x="5748337" y="1723378"/>
            <a:ext cx="61579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xT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Dribbling;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Crossing;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Passing.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ELO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 chess match of attack Vs defence):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Dribbling.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Added (Shots);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xG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Added (Headers).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Traditional: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Number of touches in opponent’s area.</a:t>
            </a:r>
          </a:p>
        </p:txBody>
      </p:sp>
      <p:pic>
        <p:nvPicPr>
          <p:cNvPr id="10" name="Picture 9" descr="Diagram, map&#10;&#10;Description automatically generated">
            <a:extLst>
              <a:ext uri="{FF2B5EF4-FFF2-40B4-BE49-F238E27FC236}">
                <a16:creationId xmlns:a16="http://schemas.microsoft.com/office/drawing/2014/main" id="{7F5EF25D-A0DF-C440-B5CF-3D7057485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065" y="1755319"/>
            <a:ext cx="4952877" cy="495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9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10169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Perišić replacements &amp;  squad depth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13AD7789-B5AA-104B-B6E3-EC4CD2BE9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064" y="1755319"/>
            <a:ext cx="4952878" cy="4952878"/>
          </a:xfrm>
          <a:prstGeom prst="rect">
            <a:avLst/>
          </a:prstGeom>
        </p:spPr>
      </p:pic>
      <p:pic>
        <p:nvPicPr>
          <p:cNvPr id="29" name="Picture 2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9B52BA-22BA-3D4B-B946-6C7DD67DF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174" y="1610620"/>
            <a:ext cx="4659801" cy="2621138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680C3C0-9D97-5848-93F0-1E95945AB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340" y="1610620"/>
            <a:ext cx="4659801" cy="2621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9CB4F-AFED-1448-BF70-65124D89E6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4417" y="2114920"/>
            <a:ext cx="1911416" cy="1911416"/>
          </a:xfrm>
          <a:prstGeom prst="rect">
            <a:avLst/>
          </a:prstGeom>
        </p:spPr>
      </p:pic>
      <p:pic>
        <p:nvPicPr>
          <p:cNvPr id="1026" name="Picture 2" descr="FIFA 18 Ivan Perisic Icon - 87 Rated">
            <a:extLst>
              <a:ext uri="{FF2B5EF4-FFF2-40B4-BE49-F238E27FC236}">
                <a16:creationId xmlns:a16="http://schemas.microsoft.com/office/drawing/2014/main" id="{644B1E27-D9E2-7943-99C3-220E0C976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16" y="2114920"/>
            <a:ext cx="1911416" cy="19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D318B3-1249-EE49-9771-7CFFB2D323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6339" y="4026336"/>
            <a:ext cx="4659801" cy="2621138"/>
          </a:xfrm>
          <a:prstGeom prst="rect">
            <a:avLst/>
          </a:prstGeom>
        </p:spPr>
      </p:pic>
      <p:pic>
        <p:nvPicPr>
          <p:cNvPr id="38" name="Picture 37" descr="Background pattern&#10;&#10;Description automatically generated">
            <a:extLst>
              <a:ext uri="{FF2B5EF4-FFF2-40B4-BE49-F238E27FC236}">
                <a16:creationId xmlns:a16="http://schemas.microsoft.com/office/drawing/2014/main" id="{FB547837-ECA6-8D41-AEAE-9541392E3B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7726" y="4026336"/>
            <a:ext cx="4659801" cy="2621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C3F0B-CB59-724D-A8E4-45010BE17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7968" y="4530637"/>
            <a:ext cx="1911416" cy="1911416"/>
          </a:xfrm>
          <a:prstGeom prst="rect">
            <a:avLst/>
          </a:prstGeom>
        </p:spPr>
      </p:pic>
      <p:pic>
        <p:nvPicPr>
          <p:cNvPr id="40" name="Picture 39" descr="A picture containing person, person, sport, player&#10;&#10;Description automatically generated">
            <a:extLst>
              <a:ext uri="{FF2B5EF4-FFF2-40B4-BE49-F238E27FC236}">
                <a16:creationId xmlns:a16="http://schemas.microsoft.com/office/drawing/2014/main" id="{9CF6B399-89F3-124A-9398-EA27A6C635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492" y="3995574"/>
            <a:ext cx="1559720" cy="28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10169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Perišić replacements &amp;  squad depth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13AD7789-B5AA-104B-B6E3-EC4CD2BE9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064" y="1755319"/>
            <a:ext cx="4952878" cy="4952878"/>
          </a:xfrm>
          <a:prstGeom prst="rect">
            <a:avLst/>
          </a:prstGeom>
        </p:spPr>
      </p:pic>
      <p:pic>
        <p:nvPicPr>
          <p:cNvPr id="29" name="Picture 2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79B52BA-22BA-3D4B-B946-6C7DD67DF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174" y="1610620"/>
            <a:ext cx="4659801" cy="2621138"/>
          </a:xfrm>
          <a:prstGeom prst="rect">
            <a:avLst/>
          </a:prstGeom>
        </p:spPr>
      </p:pic>
      <p:pic>
        <p:nvPicPr>
          <p:cNvPr id="34" name="Picture 3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680C3C0-9D97-5848-93F0-1E95945AB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340" y="1610620"/>
            <a:ext cx="4659801" cy="2621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9CB4F-AFED-1448-BF70-65124D89E6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4417" y="2114920"/>
            <a:ext cx="1911416" cy="1911416"/>
          </a:xfrm>
          <a:prstGeom prst="rect">
            <a:avLst/>
          </a:prstGeom>
        </p:spPr>
      </p:pic>
      <p:pic>
        <p:nvPicPr>
          <p:cNvPr id="36" name="Picture 3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3D318B3-1249-EE49-9771-7CFFB2D32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6339" y="4026336"/>
            <a:ext cx="4659801" cy="2621138"/>
          </a:xfrm>
          <a:prstGeom prst="rect">
            <a:avLst/>
          </a:prstGeom>
        </p:spPr>
      </p:pic>
      <p:pic>
        <p:nvPicPr>
          <p:cNvPr id="38" name="Picture 37" descr="Background pattern&#10;&#10;Description automatically generated">
            <a:extLst>
              <a:ext uri="{FF2B5EF4-FFF2-40B4-BE49-F238E27FC236}">
                <a16:creationId xmlns:a16="http://schemas.microsoft.com/office/drawing/2014/main" id="{FB547837-ECA6-8D41-AEAE-9541392E3B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7726" y="4026336"/>
            <a:ext cx="4659801" cy="2621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C3F0B-CB59-724D-A8E4-45010BE172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7968" y="4530637"/>
            <a:ext cx="1911416" cy="1911416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CDBB6E2-55F1-0D46-91B0-3A5A963550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5065" y="1763410"/>
            <a:ext cx="4952877" cy="4952877"/>
          </a:xfrm>
          <a:prstGeom prst="rect">
            <a:avLst/>
          </a:prstGeom>
        </p:spPr>
      </p:pic>
      <p:pic>
        <p:nvPicPr>
          <p:cNvPr id="40" name="Picture 39" descr="A picture containing person, person, sport, player&#10;&#10;Description automatically generated">
            <a:extLst>
              <a:ext uri="{FF2B5EF4-FFF2-40B4-BE49-F238E27FC236}">
                <a16:creationId xmlns:a16="http://schemas.microsoft.com/office/drawing/2014/main" id="{9CF6B399-89F3-124A-9398-EA27A6C635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492" y="3995574"/>
            <a:ext cx="1559720" cy="2888370"/>
          </a:xfrm>
          <a:prstGeom prst="rect">
            <a:avLst/>
          </a:prstGeom>
        </p:spPr>
      </p:pic>
      <p:pic>
        <p:nvPicPr>
          <p:cNvPr id="1026" name="Picture 2" descr="FIFA 18 Ivan Perisic Icon - 87 Rated">
            <a:extLst>
              <a:ext uri="{FF2B5EF4-FFF2-40B4-BE49-F238E27FC236}">
                <a16:creationId xmlns:a16="http://schemas.microsoft.com/office/drawing/2014/main" id="{644B1E27-D9E2-7943-99C3-220E0C976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616" y="2114920"/>
            <a:ext cx="1911416" cy="19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8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AB970-5ACA-B148-AA05-3C4789617C46}"/>
              </a:ext>
            </a:extLst>
          </p:cNvPr>
          <p:cNvSpPr/>
          <p:nvPr/>
        </p:nvSpPr>
        <p:spPr>
          <a:xfrm>
            <a:off x="-100584" y="-9144"/>
            <a:ext cx="12444984" cy="1399032"/>
          </a:xfrm>
          <a:prstGeom prst="rect">
            <a:avLst/>
          </a:prstGeom>
          <a:solidFill>
            <a:srgbClr val="00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424F7-CB18-3240-A8FB-1907FDFE0F54}"/>
              </a:ext>
            </a:extLst>
          </p:cNvPr>
          <p:cNvSpPr/>
          <p:nvPr/>
        </p:nvSpPr>
        <p:spPr>
          <a:xfrm>
            <a:off x="-100584" y="1389888"/>
            <a:ext cx="12444984" cy="146304"/>
          </a:xfrm>
          <a:prstGeom prst="rect">
            <a:avLst/>
          </a:prstGeom>
          <a:solidFill>
            <a:srgbClr val="B48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EC3DF-2991-3A43-A569-B746059F4491}"/>
              </a:ext>
            </a:extLst>
          </p:cNvPr>
          <p:cNvSpPr txBox="1"/>
          <p:nvPr/>
        </p:nvSpPr>
        <p:spPr>
          <a:xfrm>
            <a:off x="1472741" y="228707"/>
            <a:ext cx="10448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legreya Sans" pitchFamily="2" charset="0"/>
              </a:rPr>
              <a:t>Opponent’s Delta xT strategy Vs Inter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6B74CB-7A84-B140-9F29-55C60D6B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22" y="53716"/>
            <a:ext cx="1273313" cy="12733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890B8-653A-724E-A552-C68F2EF5BE14}"/>
              </a:ext>
            </a:extLst>
          </p:cNvPr>
          <p:cNvSpPr txBox="1"/>
          <p:nvPr/>
        </p:nvSpPr>
        <p:spPr>
          <a:xfrm>
            <a:off x="601014" y="1949590"/>
            <a:ext cx="815819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Lodve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(and </a:t>
            </a:r>
            <a:r>
              <a:rPr lang="en-US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Maldini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says:</a:t>
            </a:r>
          </a:p>
          <a:p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“If I have to make a tackle, I’ve already made a mistake”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On-the-ball events data are blind to off-the-ball context.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Indirectly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observe opponent’s Delta xT strategy: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average opponent threat per zone ex. Inter;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average opponent threat per zone Vs Inter;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 the threat deltas for all opponents.</a:t>
            </a:r>
          </a:p>
          <a:p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D’Ambrosio preferred to Nagatomo, Dalbert, Santon at left back, despite being a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right-footed right back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7DE07-818E-7E49-B188-1947A6E6D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24" r="20693"/>
          <a:stretch/>
        </p:blipFill>
        <p:spPr>
          <a:xfrm>
            <a:off x="8519412" y="3285954"/>
            <a:ext cx="2813814" cy="1851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2D764B-8B8E-2E4B-878B-8E7A95F9E3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24" r="20693"/>
          <a:stretch/>
        </p:blipFill>
        <p:spPr>
          <a:xfrm>
            <a:off x="8519413" y="5035716"/>
            <a:ext cx="2813813" cy="1851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9FC354-5B6E-8D49-B0B2-E26D7ACE95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019" r="20693"/>
          <a:stretch/>
        </p:blipFill>
        <p:spPr>
          <a:xfrm>
            <a:off x="8519411" y="1529401"/>
            <a:ext cx="2813815" cy="18556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E1B6E7-BA66-B547-BA99-7F770A86A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73"/>
          <a:stretch/>
        </p:blipFill>
        <p:spPr>
          <a:xfrm>
            <a:off x="11252210" y="1774042"/>
            <a:ext cx="1553992" cy="4642840"/>
          </a:xfrm>
          <a:prstGeom prst="rect">
            <a:avLst/>
          </a:prstGeom>
        </p:spPr>
      </p:pic>
      <p:pic>
        <p:nvPicPr>
          <p:cNvPr id="18" name="Content Placeholder 13">
            <a:extLst>
              <a:ext uri="{FF2B5EF4-FFF2-40B4-BE49-F238E27FC236}">
                <a16:creationId xmlns:a16="http://schemas.microsoft.com/office/drawing/2014/main" id="{F70DE6AF-2006-C04C-B4DA-412C6100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277" y="2117597"/>
            <a:ext cx="671323" cy="6713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A61FA53-27C4-6D4A-9490-D2E1237DC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4277" y="3882117"/>
            <a:ext cx="671324" cy="6713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9126E15-2841-4E48-B5A4-41B2B4234F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9577" y="5541878"/>
            <a:ext cx="580722" cy="7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06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5112</TotalTime>
  <Words>791</Words>
  <Application>Microsoft Macintosh PowerPoint</Application>
  <PresentationFormat>Widescreen</PresentationFormat>
  <Paragraphs>110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Alegreya Sans</vt:lpstr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Gilson</dc:creator>
  <cp:lastModifiedBy>Christian Gilson</cp:lastModifiedBy>
  <cp:revision>183</cp:revision>
  <dcterms:created xsi:type="dcterms:W3CDTF">2020-10-25T22:55:16Z</dcterms:created>
  <dcterms:modified xsi:type="dcterms:W3CDTF">2020-10-29T12:17:36Z</dcterms:modified>
</cp:coreProperties>
</file>